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Georgia" pitchFamily="18" charset="0"/>
        <a:ea typeface="ＭＳ Ｐゴシック" pitchFamily="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Georgia" pitchFamily="18" charset="0"/>
        <a:ea typeface="ＭＳ Ｐゴシック" pitchFamily="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Georgia" pitchFamily="18" charset="0"/>
        <a:ea typeface="ＭＳ Ｐゴシック" pitchFamily="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Georgia" pitchFamily="18" charset="0"/>
        <a:ea typeface="ＭＳ Ｐゴシック" pitchFamily="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Georgia" pitchFamily="18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Georgia" pitchFamily="18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Georgia" pitchFamily="18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Georgia" pitchFamily="18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Georgia" pitchFamily="18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G" initials="RU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noProof="0"/>
              <a:t>Click to edit Master text styles</a:t>
            </a:r>
          </a:p>
          <a:p>
            <a:pPr lvl="1"/>
            <a:r>
              <a:rPr lang="nl-NL" altLang="nl-NL" noProof="0"/>
              <a:t>Second level</a:t>
            </a:r>
          </a:p>
          <a:p>
            <a:pPr lvl="2"/>
            <a:r>
              <a:rPr lang="nl-NL" altLang="nl-NL" noProof="0"/>
              <a:t>Third level</a:t>
            </a:r>
          </a:p>
          <a:p>
            <a:pPr lvl="3"/>
            <a:r>
              <a:rPr lang="nl-NL" altLang="nl-NL" noProof="0"/>
              <a:t>Fourth level</a:t>
            </a:r>
          </a:p>
          <a:p>
            <a:pPr lvl="4"/>
            <a:r>
              <a:rPr lang="nl-NL" altLang="nl-NL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759BB36B-E53E-4017-BFEE-E11E6C23E35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70721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9pPr>
          </a:lstStyle>
          <a:p>
            <a:pPr eaLnBrk="1" hangingPunct="1"/>
            <a:fld id="{C35A860F-5D2E-4410-9AF0-C072DA896E7F}" type="slidenum">
              <a:rPr lang="nl-NL" altLang="nl-NL" sz="1200">
                <a:latin typeface="Arial" charset="0"/>
              </a:rPr>
              <a:pPr eaLnBrk="1" hangingPunct="1"/>
              <a:t>1</a:t>
            </a:fld>
            <a:endParaRPr lang="nl-NL" altLang="nl-NL" sz="1200">
              <a:latin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nl-N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100" noProof="0" dirty="0">
                <a:latin typeface="+mn-lt"/>
              </a:rPr>
              <a:t>Scheme showing the connectivity of the </a:t>
            </a:r>
            <a:r>
              <a:rPr lang="en-GB" sz="1100" noProof="0" dirty="0" err="1">
                <a:latin typeface="+mn-lt"/>
              </a:rPr>
              <a:t>amygdalo</a:t>
            </a:r>
            <a:r>
              <a:rPr lang="en-GB" sz="1100" noProof="0" dirty="0">
                <a:latin typeface="+mn-lt"/>
              </a:rPr>
              <a:t>-hippocampal system to the midbrain through the habenular complex. CTX: cerebral cortex; DR: dorsal raphe nucleus; </a:t>
            </a:r>
            <a:r>
              <a:rPr lang="en-GB" sz="1100" noProof="0" dirty="0" err="1">
                <a:latin typeface="+mn-lt"/>
              </a:rPr>
              <a:t>DTg</a:t>
            </a:r>
            <a:r>
              <a:rPr lang="en-GB" sz="1100" noProof="0" dirty="0">
                <a:latin typeface="+mn-lt"/>
              </a:rPr>
              <a:t>: dorsal tegmental nucleus; </a:t>
            </a:r>
            <a:r>
              <a:rPr lang="en-GB" sz="1100" noProof="0" dirty="0" err="1">
                <a:latin typeface="+mn-lt"/>
              </a:rPr>
              <a:t>GPh</a:t>
            </a:r>
            <a:r>
              <a:rPr lang="en-GB" sz="1100" noProof="0" dirty="0">
                <a:latin typeface="+mn-lt"/>
              </a:rPr>
              <a:t>: habenula-projecting part of the globus pallidus; IPN: interpeduncular nucleus; </a:t>
            </a:r>
            <a:r>
              <a:rPr lang="en-GB" sz="1100" noProof="0" dirty="0" err="1">
                <a:latin typeface="+mn-lt"/>
              </a:rPr>
              <a:t>LHb</a:t>
            </a:r>
            <a:r>
              <a:rPr lang="en-GB" sz="1100" noProof="0" dirty="0">
                <a:latin typeface="+mn-lt"/>
              </a:rPr>
              <a:t>: lateral habenula; </a:t>
            </a:r>
            <a:r>
              <a:rPr lang="en-GB" sz="1100" noProof="0" dirty="0" err="1">
                <a:latin typeface="+mn-lt"/>
              </a:rPr>
              <a:t>MHb</a:t>
            </a:r>
            <a:r>
              <a:rPr lang="en-GB" sz="1100" noProof="0" dirty="0">
                <a:latin typeface="+mn-lt"/>
              </a:rPr>
              <a:t>: medial habenula; PHC: </a:t>
            </a:r>
            <a:r>
              <a:rPr lang="en-GB" sz="1100" noProof="0" dirty="0" err="1">
                <a:latin typeface="+mn-lt"/>
              </a:rPr>
              <a:t>parahippocampal</a:t>
            </a:r>
            <a:r>
              <a:rPr lang="en-GB" sz="1100" noProof="0" dirty="0">
                <a:latin typeface="+mn-lt"/>
              </a:rPr>
              <a:t> cortex; </a:t>
            </a:r>
            <a:r>
              <a:rPr lang="en-GB" sz="1100" noProof="0" dirty="0" err="1">
                <a:latin typeface="+mn-lt"/>
              </a:rPr>
              <a:t>RMTg</a:t>
            </a:r>
            <a:r>
              <a:rPr lang="en-GB" sz="1100" noProof="0" dirty="0">
                <a:latin typeface="+mn-lt"/>
              </a:rPr>
              <a:t>: </a:t>
            </a:r>
            <a:r>
              <a:rPr lang="en-GB" sz="1100" noProof="0" dirty="0" err="1">
                <a:latin typeface="+mn-lt"/>
              </a:rPr>
              <a:t>rostromedial</a:t>
            </a:r>
            <a:r>
              <a:rPr lang="en-GB" sz="1100" noProof="0" dirty="0">
                <a:latin typeface="+mn-lt"/>
              </a:rPr>
              <a:t> tegmental nucleus; VTA: ventral tegmental area.</a:t>
            </a:r>
          </a:p>
          <a:p>
            <a:endParaRPr lang="en-GB" sz="1100" noProof="0" dirty="0">
              <a:latin typeface="+mn-lt"/>
            </a:endParaRPr>
          </a:p>
          <a:p>
            <a:r>
              <a:rPr lang="en-GB" sz="1100" noProof="0" dirty="0">
                <a:latin typeface="+mn-lt"/>
              </a:rPr>
              <a:t>Figure has been adapted and updated in later publications.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9BB36B-E53E-4017-BFEE-E11E6C23E350}" type="slidenum">
              <a:rPr lang="nl-NL" altLang="nl-NL" smtClean="0"/>
              <a:pPr>
                <a:defRPr/>
              </a:pPr>
              <a:t>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99097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100" noProof="0" dirty="0">
                <a:latin typeface="+mn-lt"/>
              </a:rPr>
              <a:t>Scheme showing the initiation and execution of the emotional response. BST: bed nucleus of the stria terminalis; CA: corticoid amygdala; CM: </a:t>
            </a:r>
            <a:r>
              <a:rPr lang="en-GB" sz="1100" noProof="0" dirty="0" err="1">
                <a:latin typeface="+mn-lt"/>
              </a:rPr>
              <a:t>centromedial</a:t>
            </a:r>
            <a:r>
              <a:rPr lang="en-GB" sz="1100" noProof="0" dirty="0">
                <a:latin typeface="+mn-lt"/>
              </a:rPr>
              <a:t> amygdala; </a:t>
            </a:r>
            <a:r>
              <a:rPr lang="en-GB" sz="1100" noProof="0" dirty="0" err="1">
                <a:latin typeface="+mn-lt"/>
              </a:rPr>
              <a:t>dPFC</a:t>
            </a:r>
            <a:r>
              <a:rPr lang="en-GB" sz="1100" noProof="0" dirty="0">
                <a:latin typeface="+mn-lt"/>
              </a:rPr>
              <a:t>: dorsolateral prefrontal cortex; MC: motor cortex; </a:t>
            </a:r>
            <a:r>
              <a:rPr lang="en-GB" sz="1100" noProof="0" dirty="0" err="1">
                <a:latin typeface="+mn-lt"/>
              </a:rPr>
              <a:t>mPFC</a:t>
            </a:r>
            <a:r>
              <a:rPr lang="en-GB" sz="1100" noProof="0" dirty="0">
                <a:latin typeface="+mn-lt"/>
              </a:rPr>
              <a:t>: medial prefrontal cortex; PAG: periaqueductal grey; PMC: premotor cortex; SMC: supplementary motor cortex.</a:t>
            </a:r>
          </a:p>
          <a:p>
            <a:endParaRPr lang="en-GB" sz="1100" noProof="0" dirty="0">
              <a:latin typeface="+mn-lt"/>
            </a:endParaRPr>
          </a:p>
          <a:p>
            <a:r>
              <a:rPr lang="en-GB" sz="1100" noProof="0" dirty="0">
                <a:latin typeface="+mn-lt"/>
              </a:rPr>
              <a:t>This is the latest version of this figure</a:t>
            </a:r>
          </a:p>
          <a:p>
            <a:endParaRPr lang="en-GB" sz="1100" noProof="0" dirty="0">
              <a:latin typeface="+mn-lt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9BB36B-E53E-4017-BFEE-E11E6C23E350}" type="slidenum">
              <a:rPr lang="nl-NL" altLang="nl-NL" smtClean="0"/>
              <a:pPr>
                <a:defRPr/>
              </a:pPr>
              <a:t>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73720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100" noProof="0" dirty="0">
                <a:latin typeface="+mn-lt"/>
              </a:rPr>
              <a:t>Simplified representation of the connectivity through the epithalamus. </a:t>
            </a:r>
            <a:r>
              <a:rPr lang="en-GB" sz="1100" noProof="0" dirty="0" err="1">
                <a:latin typeface="+mn-lt"/>
              </a:rPr>
              <a:t>GPh</a:t>
            </a:r>
            <a:r>
              <a:rPr lang="en-GB" sz="1100" noProof="0" dirty="0">
                <a:latin typeface="+mn-lt"/>
              </a:rPr>
              <a:t>: habenula-projecting globus pallidus; IPN: interpeduncular nucleus; </a:t>
            </a:r>
            <a:r>
              <a:rPr lang="en-GB" sz="1100" noProof="0" dirty="0" err="1">
                <a:latin typeface="+mn-lt"/>
              </a:rPr>
              <a:t>LHb</a:t>
            </a:r>
            <a:r>
              <a:rPr lang="en-GB" sz="1100" noProof="0" dirty="0">
                <a:latin typeface="+mn-lt"/>
              </a:rPr>
              <a:t>: lateral habenula; </a:t>
            </a:r>
            <a:r>
              <a:rPr lang="en-GB" sz="1100" noProof="0" dirty="0" err="1">
                <a:latin typeface="+mn-lt"/>
              </a:rPr>
              <a:t>MHb</a:t>
            </a:r>
            <a:r>
              <a:rPr lang="en-GB" sz="1100" noProof="0" dirty="0">
                <a:latin typeface="+mn-lt"/>
              </a:rPr>
              <a:t>: medial habenula; </a:t>
            </a:r>
            <a:r>
              <a:rPr lang="en-GB" sz="1100" noProof="0" dirty="0" err="1">
                <a:latin typeface="+mn-lt"/>
              </a:rPr>
              <a:t>RMTg</a:t>
            </a:r>
            <a:r>
              <a:rPr lang="en-GB" sz="1100" noProof="0" dirty="0">
                <a:latin typeface="+mn-lt"/>
              </a:rPr>
              <a:t>: </a:t>
            </a:r>
            <a:r>
              <a:rPr lang="en-GB" sz="1100" noProof="0" dirty="0" err="1">
                <a:latin typeface="+mn-lt"/>
              </a:rPr>
              <a:t>rostromedial</a:t>
            </a:r>
            <a:r>
              <a:rPr lang="en-GB" sz="1100" noProof="0" dirty="0">
                <a:latin typeface="+mn-lt"/>
              </a:rPr>
              <a:t> tegmental nucleus; </a:t>
            </a:r>
            <a:r>
              <a:rPr lang="en-GB" sz="1100" noProof="0" dirty="0" err="1">
                <a:latin typeface="+mn-lt"/>
              </a:rPr>
              <a:t>SNc</a:t>
            </a:r>
            <a:r>
              <a:rPr lang="en-GB" sz="1100" noProof="0" dirty="0">
                <a:latin typeface="+mn-lt"/>
              </a:rPr>
              <a:t>: substantia nigra, pars compacta; VTA: ventral tegmental nucleus.</a:t>
            </a:r>
          </a:p>
          <a:p>
            <a:endParaRPr lang="en-GB" sz="1100" noProof="0" dirty="0">
              <a:latin typeface="+mn-lt"/>
            </a:endParaRPr>
          </a:p>
          <a:p>
            <a:r>
              <a:rPr lang="en-GB" sz="1100" noProof="0" dirty="0">
                <a:latin typeface="+mn-lt"/>
              </a:rPr>
              <a:t>Figure has been adapted and updated in later publications.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9BB36B-E53E-4017-BFEE-E11E6C23E350}" type="slidenum">
              <a:rPr lang="nl-NL" altLang="nl-NL" smtClean="0"/>
              <a:pPr>
                <a:defRPr/>
              </a:pPr>
              <a:t>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88454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268413"/>
            <a:ext cx="9140825" cy="24542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5" name="Rectangle 4" descr="Light upward diagonal"/>
          <p:cNvSpPr>
            <a:spLocks noChangeArrowheads="1"/>
          </p:cNvSpPr>
          <p:nvPr/>
        </p:nvSpPr>
        <p:spPr bwMode="auto">
          <a:xfrm>
            <a:off x="0" y="6218238"/>
            <a:ext cx="9144000" cy="635000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6" name="Rectangle 8" descr="Light upward diagonal"/>
          <p:cNvSpPr>
            <a:spLocks noChangeArrowheads="1"/>
          </p:cNvSpPr>
          <p:nvPr/>
        </p:nvSpPr>
        <p:spPr bwMode="auto">
          <a:xfrm>
            <a:off x="0" y="1009650"/>
            <a:ext cx="9144000" cy="261938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9pPr>
          </a:lstStyle>
          <a:p>
            <a:pPr eaLnBrk="1" hangingPunct="1"/>
            <a:endParaRPr lang="nl-NL" altLang="nl-NL"/>
          </a:p>
        </p:txBody>
      </p:sp>
      <p:pic>
        <p:nvPicPr>
          <p:cNvPr id="7" name="Picture 1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17" y="6237312"/>
            <a:ext cx="120394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16"/>
          <p:cNvGrpSpPr>
            <a:grpSpLocks/>
          </p:cNvGrpSpPr>
          <p:nvPr userDrawn="1"/>
        </p:nvGrpSpPr>
        <p:grpSpPr bwMode="auto">
          <a:xfrm>
            <a:off x="0" y="0"/>
            <a:ext cx="9144000" cy="1273175"/>
            <a:chOff x="0" y="0"/>
            <a:chExt cx="5760" cy="802"/>
          </a:xfrm>
        </p:grpSpPr>
        <p:pic>
          <p:nvPicPr>
            <p:cNvPr id="9" name="Picture 17" descr="EN_sluit_bovenbalk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58" cy="6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8" descr="RUGR_logoEN_rood_RG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95"/>
              <a:ext cx="1508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9" descr="Light upward diagonal"/>
            <p:cNvSpPr>
              <a:spLocks noChangeArrowheads="1"/>
            </p:cNvSpPr>
            <p:nvPr/>
          </p:nvSpPr>
          <p:spPr bwMode="auto">
            <a:xfrm>
              <a:off x="0" y="637"/>
              <a:ext cx="5760" cy="165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500">
                  <a:solidFill>
                    <a:schemeClr val="tx1"/>
                  </a:solidFill>
                  <a:latin typeface="Georgia" pitchFamily="18" charset="0"/>
                  <a:ea typeface="ＭＳ Ｐゴシック" pitchFamily="1" charset="-128"/>
                </a:defRPr>
              </a:lvl1pPr>
              <a:lvl2pPr marL="742950" indent="-285750" eaLnBrk="0" hangingPunct="0">
                <a:defRPr sz="2500">
                  <a:solidFill>
                    <a:schemeClr val="tx1"/>
                  </a:solidFill>
                  <a:latin typeface="Georgia" pitchFamily="18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500">
                  <a:solidFill>
                    <a:schemeClr val="tx1"/>
                  </a:solidFill>
                  <a:latin typeface="Georgia" pitchFamily="18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500">
                  <a:solidFill>
                    <a:schemeClr val="tx1"/>
                  </a:solidFill>
                  <a:latin typeface="Georgia" pitchFamily="18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500">
                  <a:solidFill>
                    <a:schemeClr val="tx1"/>
                  </a:solidFill>
                  <a:latin typeface="Georgia" pitchFamily="18" charset="0"/>
                  <a:ea typeface="ＭＳ Ｐゴシック" pitchFamily="1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Georgia" pitchFamily="18" charset="0"/>
                  <a:ea typeface="ＭＳ Ｐゴシック" pitchFamily="1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Georgia" pitchFamily="18" charset="0"/>
                  <a:ea typeface="ＭＳ Ｐゴシック" pitchFamily="1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Georgia" pitchFamily="18" charset="0"/>
                  <a:ea typeface="ＭＳ Ｐゴシック" pitchFamily="1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Georgia" pitchFamily="18" charset="0"/>
                  <a:ea typeface="ＭＳ Ｐゴシック" pitchFamily="1" charset="-128"/>
                </a:defRPr>
              </a:lvl9pPr>
            </a:lstStyle>
            <a:p>
              <a:pPr eaLnBrk="1" hangingPunct="1"/>
              <a:endParaRPr lang="nl-NL" altLang="nl-NL"/>
            </a:p>
          </p:txBody>
        </p:sp>
      </p:grpSp>
      <p:sp>
        <p:nvSpPr>
          <p:cNvPr id="12" name="Text Box 18"/>
          <p:cNvSpPr txBox="1">
            <a:spLocks noChangeArrowheads="1"/>
          </p:cNvSpPr>
          <p:nvPr userDrawn="1"/>
        </p:nvSpPr>
        <p:spPr bwMode="auto">
          <a:xfrm>
            <a:off x="6516688" y="6397625"/>
            <a:ext cx="2735262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nl-NL" altLang="nl-NL" sz="1000" b="1">
                <a:solidFill>
                  <a:srgbClr val="333333"/>
                </a:solidFill>
                <a:latin typeface="Arial Narrow" pitchFamily="34" charset="0"/>
              </a:rPr>
              <a:t>PharmacoTherapy, -Epidemiology &amp; -Economics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55650" y="1484313"/>
            <a:ext cx="7935913" cy="657225"/>
          </a:xfrm>
        </p:spPr>
        <p:txBody>
          <a:bodyPr/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nl-NL" noProof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209800"/>
            <a:ext cx="7935913" cy="1363663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nl-NL" noProof="0"/>
              <a:t>Click to edit Master subtitle style</a:t>
            </a:r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altLang="nl-NL"/>
              <a:t>December 2018</a:t>
            </a:r>
            <a:endParaRPr lang="en-US" altLang="nl-NL"/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nl-NL"/>
              <a:t> | </a:t>
            </a:r>
            <a:fld id="{A3255D6B-80F4-4ED5-AE39-C992983F1429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83244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/>
              <a:t>December 2018</a:t>
            </a:r>
            <a:endParaRPr lang="en-US" alt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 | </a:t>
            </a:r>
            <a:fld id="{EDFB1D06-5DD7-4FAF-9689-C711761B29A6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95366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nl-NL"/>
              <a:t>December 2018</a:t>
            </a:r>
            <a:endParaRPr lang="en-US" alt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nl-NL"/>
              <a:t> | </a:t>
            </a:r>
            <a:fld id="{8F209A0F-FEAC-43B6-B9BE-581B4F116D3E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02683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1468438"/>
            <a:ext cx="79343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2205038"/>
            <a:ext cx="7934325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dirty="0"/>
              <a:t>Click to edit Master text styles</a:t>
            </a:r>
          </a:p>
          <a:p>
            <a:pPr lvl="1"/>
            <a:r>
              <a:rPr lang="en-US" altLang="nl-NL" dirty="0"/>
              <a:t>Second level</a:t>
            </a:r>
          </a:p>
          <a:p>
            <a:pPr lvl="2"/>
            <a:r>
              <a:rPr lang="en-US" altLang="nl-NL" dirty="0"/>
              <a:t>Third level</a:t>
            </a:r>
          </a:p>
          <a:p>
            <a:pPr lvl="3"/>
            <a:r>
              <a:rPr lang="en-US" altLang="nl-NL" dirty="0"/>
              <a:t>Fourth level</a:t>
            </a:r>
          </a:p>
          <a:p>
            <a:pPr lvl="4"/>
            <a:r>
              <a:rPr lang="en-US" altLang="nl-NL" dirty="0"/>
              <a:t>Fifth level</a:t>
            </a:r>
          </a:p>
        </p:txBody>
      </p:sp>
      <p:sp>
        <p:nvSpPr>
          <p:cNvPr id="1028" name="Rectangle 5" descr="Light upward diagonal"/>
          <p:cNvSpPr>
            <a:spLocks noChangeArrowheads="1"/>
          </p:cNvSpPr>
          <p:nvPr/>
        </p:nvSpPr>
        <p:spPr bwMode="auto">
          <a:xfrm>
            <a:off x="0" y="6218238"/>
            <a:ext cx="9144000" cy="635000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1029" name="Rectangle 7" descr="Light upward diagonal"/>
          <p:cNvSpPr>
            <a:spLocks noChangeArrowheads="1"/>
          </p:cNvSpPr>
          <p:nvPr/>
        </p:nvSpPr>
        <p:spPr bwMode="auto">
          <a:xfrm>
            <a:off x="0" y="1009650"/>
            <a:ext cx="9144000" cy="261938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89713" y="1009650"/>
            <a:ext cx="1905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r>
              <a:rPr lang="nl-NL" altLang="nl-NL"/>
              <a:t>December 2018</a:t>
            </a:r>
            <a:endParaRPr lang="en-US" altLang="nl-NL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96300" y="1009650"/>
            <a:ext cx="6477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 smtClean="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 altLang="nl-NL"/>
              <a:t> | </a:t>
            </a:r>
            <a:fld id="{7E219361-B504-485B-8422-DEE1322B5029}" type="slidenum">
              <a:rPr lang="en-US" altLang="nl-NL"/>
              <a:pPr>
                <a:defRPr/>
              </a:pPr>
              <a:t>‹nr.›</a:t>
            </a:fld>
            <a:endParaRPr lang="en-US" altLang="nl-NL"/>
          </a:p>
        </p:txBody>
      </p:sp>
      <p:pic>
        <p:nvPicPr>
          <p:cNvPr id="1032" name="Picture 11" descr="EN_sluit_bovenbalk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2" descr="RUGR_logoEN_rood_RGB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0813"/>
            <a:ext cx="239395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3" descr="Light upward diagonal"/>
          <p:cNvSpPr>
            <a:spLocks noChangeArrowheads="1"/>
          </p:cNvSpPr>
          <p:nvPr userDrawn="1"/>
        </p:nvSpPr>
        <p:spPr bwMode="auto">
          <a:xfrm>
            <a:off x="0" y="1011238"/>
            <a:ext cx="9144000" cy="261937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1036" name="Text Box 18"/>
          <p:cNvSpPr txBox="1">
            <a:spLocks noChangeArrowheads="1"/>
          </p:cNvSpPr>
          <p:nvPr userDrawn="1"/>
        </p:nvSpPr>
        <p:spPr bwMode="auto">
          <a:xfrm>
            <a:off x="6516688" y="6397625"/>
            <a:ext cx="2735262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nl-NL" altLang="nl-NL" sz="1000" b="1" dirty="0" err="1">
                <a:solidFill>
                  <a:srgbClr val="333333"/>
                </a:solidFill>
                <a:latin typeface="Arial Narrow" pitchFamily="34" charset="0"/>
              </a:rPr>
              <a:t>PharmacoTherapy</a:t>
            </a:r>
            <a:r>
              <a:rPr lang="nl-NL" altLang="nl-NL" sz="1000" b="1" dirty="0">
                <a:solidFill>
                  <a:srgbClr val="333333"/>
                </a:solidFill>
                <a:latin typeface="Arial Narrow" pitchFamily="34" charset="0"/>
              </a:rPr>
              <a:t>, -</a:t>
            </a:r>
            <a:r>
              <a:rPr lang="nl-NL" altLang="nl-NL" sz="1000" b="1" dirty="0" err="1">
                <a:solidFill>
                  <a:srgbClr val="333333"/>
                </a:solidFill>
                <a:latin typeface="Arial Narrow" pitchFamily="34" charset="0"/>
              </a:rPr>
              <a:t>Epidemiology</a:t>
            </a:r>
            <a:r>
              <a:rPr lang="nl-NL" altLang="nl-NL" sz="1000" b="1" dirty="0">
                <a:solidFill>
                  <a:srgbClr val="333333"/>
                </a:solidFill>
                <a:latin typeface="Arial Narrow" pitchFamily="34" charset="0"/>
              </a:rPr>
              <a:t> &amp; -</a:t>
            </a:r>
            <a:r>
              <a:rPr lang="nl-NL" altLang="nl-NL" sz="1000" b="1" dirty="0" err="1">
                <a:solidFill>
                  <a:srgbClr val="333333"/>
                </a:solidFill>
                <a:latin typeface="Arial Narrow" pitchFamily="34" charset="0"/>
              </a:rPr>
              <a:t>Economics</a:t>
            </a:r>
            <a:endParaRPr lang="nl-NL" altLang="nl-NL" sz="1000" b="1" dirty="0">
              <a:solidFill>
                <a:srgbClr val="333333"/>
              </a:solidFill>
              <a:latin typeface="Arial Narrow" pitchFamily="34" charset="0"/>
            </a:endParaRPr>
          </a:p>
        </p:txBody>
      </p:sp>
      <p:pic>
        <p:nvPicPr>
          <p:cNvPr id="13" name="Picture 15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17" y="6237312"/>
            <a:ext cx="120394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9" r:id="rId2"/>
    <p:sldLayoutId id="2147483660" r:id="rId3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33333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33333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33333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33333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333333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333333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333333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333333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500">
          <a:solidFill>
            <a:srgbClr val="1C1C1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>
          <a:solidFill>
            <a:srgbClr val="333333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>
          <a:solidFill>
            <a:srgbClr val="333333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>
          <a:solidFill>
            <a:srgbClr val="333333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>
          <a:solidFill>
            <a:srgbClr val="333333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500">
          <a:solidFill>
            <a:srgbClr val="333333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500">
          <a:solidFill>
            <a:srgbClr val="333333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500">
          <a:solidFill>
            <a:srgbClr val="333333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500">
          <a:solidFill>
            <a:srgbClr val="333333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755650" y="4267200"/>
            <a:ext cx="79359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74625" indent="-174625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1pPr>
            <a:lvl2pPr marL="742950" indent="-28575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2pPr>
            <a:lvl3pPr marL="11430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3pPr>
            <a:lvl4pPr marL="16002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4pPr>
            <a:lvl5pPr marL="2057400" indent="-228600" eaLnBrk="0" hangingPunct="0"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Georgia" pitchFamily="18" charset="0"/>
                <a:ea typeface="ＭＳ Ｐゴシック" pitchFamily="1" charset="-128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altLang="nl-NL" dirty="0">
                <a:solidFill>
                  <a:srgbClr val="333333"/>
                </a:solidFill>
                <a:latin typeface="Arial" charset="0"/>
              </a:rPr>
              <a:t>https://doi.org/10.1177/0269881118798617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5650" y="1484313"/>
            <a:ext cx="7935913" cy="792559"/>
          </a:xfrm>
        </p:spPr>
        <p:txBody>
          <a:bodyPr/>
          <a:lstStyle/>
          <a:p>
            <a:pPr eaLnBrk="1" hangingPunct="1"/>
            <a:r>
              <a:rPr lang="en-US" altLang="nl-NL" sz="2400" dirty="0"/>
              <a:t>The evolutionary old forebrain as site of action to develop new psychotropic drugs</a:t>
            </a:r>
          </a:p>
        </p:txBody>
      </p:sp>
      <p:sp>
        <p:nvSpPr>
          <p:cNvPr id="307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068960"/>
            <a:ext cx="7935913" cy="504503"/>
          </a:xfrm>
        </p:spPr>
        <p:txBody>
          <a:bodyPr/>
          <a:lstStyle/>
          <a:p>
            <a:pPr eaLnBrk="1" hangingPunct="1"/>
            <a:r>
              <a:rPr lang="en-US" altLang="nl-NL" sz="2400" dirty="0"/>
              <a:t>Anton J.M. Loonen &amp; Svetlana A. Ivanova</a:t>
            </a:r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86FB4F8-313A-0BB9-398B-1D2D623B5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altLang="nl-NL"/>
              <a:t>December 2018</a:t>
            </a:r>
            <a:endParaRPr lang="en-US" altLang="nl-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7B1D41-7C34-C471-F470-630FBC142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>
                <a:solidFill>
                  <a:srgbClr val="FF0000"/>
                </a:solidFill>
              </a:rPr>
              <a:t>Figure</a:t>
            </a:r>
            <a:r>
              <a:rPr lang="nl-NL" dirty="0">
                <a:solidFill>
                  <a:srgbClr val="FF0000"/>
                </a:solidFill>
              </a:rPr>
              <a:t> 1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1057AA2F-3B27-5E79-1E2F-85E3818876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972" y="2205038"/>
            <a:ext cx="5831680" cy="3887787"/>
          </a:xfr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21F31F0-0C3B-A2D2-6B12-5C018B37C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altLang="nl-NL"/>
              <a:t>December 2018</a:t>
            </a:r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755345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DFF1F1-9ADC-B38A-8AC5-EB9E78CA4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>
                <a:solidFill>
                  <a:srgbClr val="FF0000"/>
                </a:solidFill>
              </a:rPr>
              <a:t>Figure</a:t>
            </a:r>
            <a:r>
              <a:rPr lang="nl-NL" dirty="0">
                <a:solidFill>
                  <a:srgbClr val="FF0000"/>
                </a:solidFill>
              </a:rPr>
              <a:t> 2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85D79FDC-3D70-F323-3F90-26E226D735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972" y="2205038"/>
            <a:ext cx="5831680" cy="3887787"/>
          </a:xfr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12D9BD-FD20-23E3-3C38-F32AB19D5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altLang="nl-NL"/>
              <a:t>December 2018</a:t>
            </a:r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365738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CCFD1B-F525-0684-BE34-15366CB64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>
                <a:solidFill>
                  <a:srgbClr val="FF0000"/>
                </a:solidFill>
              </a:rPr>
              <a:t>Figure</a:t>
            </a:r>
            <a:r>
              <a:rPr lang="nl-NL" dirty="0">
                <a:solidFill>
                  <a:srgbClr val="FF0000"/>
                </a:solidFill>
              </a:rPr>
              <a:t> 3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17917202-DC75-972B-2AFE-C325BBEC78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972" y="2205038"/>
            <a:ext cx="5831680" cy="3887787"/>
          </a:xfrm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79DCD5-8D03-4AA4-7EA1-FDF07DCE0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altLang="nl-NL"/>
              <a:t>December 2018</a:t>
            </a:r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434407145"/>
      </p:ext>
    </p:extLst>
  </p:cSld>
  <p:clrMapOvr>
    <a:masterClrMapping/>
  </p:clrMapOvr>
</p:sld>
</file>

<file path=ppt/theme/theme1.xml><?xml version="1.0" encoding="utf-8"?>
<a:theme xmlns:a="http://schemas.openxmlformats.org/drawingml/2006/main" name="RUG template basic NL">
  <a:themeElements>
    <a:clrScheme name="RUG template basic NL 1">
      <a:dk1>
        <a:srgbClr val="707070"/>
      </a:dk1>
      <a:lt1>
        <a:srgbClr val="FFFFFF"/>
      </a:lt1>
      <a:dk2>
        <a:srgbClr val="707070"/>
      </a:dk2>
      <a:lt2>
        <a:srgbClr val="000000"/>
      </a:lt2>
      <a:accent1>
        <a:srgbClr val="C8C8C8"/>
      </a:accent1>
      <a:accent2>
        <a:srgbClr val="CC0000"/>
      </a:accent2>
      <a:accent3>
        <a:srgbClr val="FFFFFF"/>
      </a:accent3>
      <a:accent4>
        <a:srgbClr val="5F5F5F"/>
      </a:accent4>
      <a:accent5>
        <a:srgbClr val="E0E0E0"/>
      </a:accent5>
      <a:accent6>
        <a:srgbClr val="B90000"/>
      </a:accent6>
      <a:hlink>
        <a:srgbClr val="009CEF"/>
      </a:hlink>
      <a:folHlink>
        <a:srgbClr val="772DEF"/>
      </a:folHlink>
    </a:clrScheme>
    <a:fontScheme name="RUG template basic N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G template basic NL 1">
        <a:dk1>
          <a:srgbClr val="707070"/>
        </a:dk1>
        <a:lt1>
          <a:srgbClr val="FFFFFF"/>
        </a:lt1>
        <a:dk2>
          <a:srgbClr val="707070"/>
        </a:dk2>
        <a:lt2>
          <a:srgbClr val="000000"/>
        </a:lt2>
        <a:accent1>
          <a:srgbClr val="C8C8C8"/>
        </a:accent1>
        <a:accent2>
          <a:srgbClr val="CC0000"/>
        </a:accent2>
        <a:accent3>
          <a:srgbClr val="FFFFFF"/>
        </a:accent3>
        <a:accent4>
          <a:srgbClr val="5F5F5F"/>
        </a:accent4>
        <a:accent5>
          <a:srgbClr val="E0E0E0"/>
        </a:accent5>
        <a:accent6>
          <a:srgbClr val="B90000"/>
        </a:accent6>
        <a:hlink>
          <a:srgbClr val="009CEF"/>
        </a:hlink>
        <a:folHlink>
          <a:srgbClr val="772DE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264</Words>
  <Application>Microsoft Office PowerPoint</Application>
  <PresentationFormat>Diavoorstelling (4:3)</PresentationFormat>
  <Paragraphs>23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Calibri</vt:lpstr>
      <vt:lpstr>Georgia</vt:lpstr>
      <vt:lpstr>Verdana</vt:lpstr>
      <vt:lpstr>Wingdings</vt:lpstr>
      <vt:lpstr>RUG template basic NL</vt:lpstr>
      <vt:lpstr>The evolutionary old forebrain as site of action to develop new psychotropic drugs</vt:lpstr>
      <vt:lpstr>Figure 1</vt:lpstr>
      <vt:lpstr>Figure 2</vt:lpstr>
      <vt:lpstr>Figure 3</vt:lpstr>
    </vt:vector>
  </TitlesOfParts>
  <Company>G2K designers / Orange Pepper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RUG - Template advanced ENG</dc:title>
  <dc:creator>J. Schoonveld</dc:creator>
  <cp:lastModifiedBy>Anton Loonen</cp:lastModifiedBy>
  <cp:revision>22</cp:revision>
  <dcterms:created xsi:type="dcterms:W3CDTF">2007-09-18T12:03:54Z</dcterms:created>
  <dcterms:modified xsi:type="dcterms:W3CDTF">2022-07-04T09:32:51Z</dcterms:modified>
</cp:coreProperties>
</file>